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8" r:id="rId5"/>
    <p:sldId id="303" r:id="rId6"/>
    <p:sldId id="300" r:id="rId7"/>
    <p:sldId id="304" r:id="rId8"/>
    <p:sldId id="305" r:id="rId9"/>
    <p:sldId id="306" r:id="rId10"/>
    <p:sldId id="307" r:id="rId11"/>
    <p:sldId id="263" r:id="rId12"/>
    <p:sldId id="308" r:id="rId13"/>
    <p:sldId id="309" r:id="rId14"/>
    <p:sldId id="310" r:id="rId15"/>
    <p:sldId id="312" r:id="rId16"/>
    <p:sldId id="268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19" autoAdjust="0"/>
  </p:normalViewPr>
  <p:slideViewPr>
    <p:cSldViewPr snapToGrid="0">
      <p:cViewPr>
        <p:scale>
          <a:sx n="82" d="100"/>
          <a:sy n="82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6EA29-784D-40E6-B8BC-305D608FE1B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A9B02-6EDF-4F88-8029-5B98A863F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show four technical indicators.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FA1B9-427B-47D9-B1DA-1AADC2CFF5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technical indicators to machine learning. We are going to “teach” a model to predict the value of stock price based on past history. Here, we are going to show you the results of an analysis done using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FA1B9-427B-47D9-B1DA-1AADC2CFF5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0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9.sv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image" Target="../media/image9.sv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119331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Stock Market Analysis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3032449"/>
            <a:ext cx="3205640" cy="2350313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. Traditional Indicators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. Price Prediction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AF6376-685F-70EA-35CE-5D752769BA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993"/>
    </mc:Choice>
    <mc:Fallback>
      <p:transition spd="slow" advTm="1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Bollinger Bands</a:t>
            </a:r>
            <a:endParaRPr lang="en-US" dirty="0"/>
          </a:p>
        </p:txBody>
      </p:sp>
      <p:pic>
        <p:nvPicPr>
          <p:cNvPr id="3" name="Picture 2" descr="A graph showing the price of a band&#10;&#10;Description automatically generated">
            <a:extLst>
              <a:ext uri="{FF2B5EF4-FFF2-40B4-BE49-F238E27FC236}">
                <a16:creationId xmlns:a16="http://schemas.microsoft.com/office/drawing/2014/main" id="{AA699CAE-AFAF-14D2-1554-E963AD9A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683" y="2108201"/>
            <a:ext cx="6041593" cy="3760891"/>
          </a:xfrm>
          <a:prstGeom prst="rect">
            <a:avLst/>
          </a:pr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D6B592-FBE8-AA05-D987-7B9D1E0D3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239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41"/>
    </mc:Choice>
    <mc:Fallback>
      <p:transition spd="slow" advTm="45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kern="1200"/>
              <a:t>Aroon Oscillators</a:t>
            </a:r>
            <a:endParaRPr lang="en-US" dirty="0"/>
          </a:p>
        </p:txBody>
      </p:sp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FBBFC4C1-BF48-2D7D-1190-D4E3F7BA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24" y="2108201"/>
            <a:ext cx="6090511" cy="3760891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DDCBF6-37D7-2A92-113A-AC0CDE64F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517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7"/>
    </mc:Choice>
    <mc:Fallback>
      <p:transition spd="slow" advTm="46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kern="1200"/>
              <a:t>Acceleration Bands</a:t>
            </a:r>
            <a:endParaRPr lang="en-US" dirty="0"/>
          </a:p>
        </p:txBody>
      </p:sp>
      <p:pic>
        <p:nvPicPr>
          <p:cNvPr id="3" name="Picture 2" descr="A graph showing the growth of a band&#10;&#10;Description automatically generated">
            <a:extLst>
              <a:ext uri="{FF2B5EF4-FFF2-40B4-BE49-F238E27FC236}">
                <a16:creationId xmlns:a16="http://schemas.microsoft.com/office/drawing/2014/main" id="{56B9C4FE-8A97-3DB3-F1BC-5887F818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96" y="2108201"/>
            <a:ext cx="6190768" cy="3760891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AA4E60-3282-DA9E-6FDC-0AD334123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47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08"/>
    </mc:Choice>
    <mc:Fallback>
      <p:transition spd="slow" advTm="4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25F7-29F5-09A8-C804-1AD47248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140" y="1818771"/>
            <a:ext cx="4422942" cy="22791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AI/ML</a:t>
            </a:r>
            <a:br>
              <a:rPr lang="en-US" sz="6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RNN Model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C9B9B77D-8B15-F891-3E03-05BDDB2B9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470" y="546355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3AE550-AA9E-1E14-475C-73D4F62D7F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2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0"/>
    </mc:Choice>
    <mc:Fallback>
      <p:transition spd="slow" advTm="1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kern="1200"/>
              <a:t>Using LSTM Algorithm</a:t>
            </a:r>
            <a:endParaRPr lang="en-US" dirty="0"/>
          </a:p>
        </p:txBody>
      </p:sp>
      <p:pic>
        <p:nvPicPr>
          <p:cNvPr id="3" name="Picture 2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8FDA1EAA-5100-DF96-B52C-65B2D6DC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02" y="2108201"/>
            <a:ext cx="8849156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68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kern="1200"/>
              <a:t>Comparison predicted vs actual</a:t>
            </a:r>
            <a:endParaRPr lang="en-US" dirty="0"/>
          </a:p>
        </p:txBody>
      </p:sp>
      <p:pic>
        <p:nvPicPr>
          <p:cNvPr id="3" name="Picture 2" descr="A graph showing the results of a stock market&#10;&#10;Description automatically generated">
            <a:extLst>
              <a:ext uri="{FF2B5EF4-FFF2-40B4-BE49-F238E27FC236}">
                <a16:creationId xmlns:a16="http://schemas.microsoft.com/office/drawing/2014/main" id="{5DDB8B62-D2BB-8488-EA25-B00141AB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02" y="2108201"/>
            <a:ext cx="8849156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98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Next Steps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82BD5-E622-635B-9B35-9DA7E6891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Build a GUI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Add mode technical Indicators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Improve Model Performance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Add classification algorithm(up/down, Sell/</a:t>
            </a:r>
            <a:r>
              <a:rPr lang="en-US" err="1"/>
              <a:t>NotSell</a:t>
            </a:r>
            <a:r>
              <a:rPr lang="en-US"/>
              <a:t>, Buy/</a:t>
            </a:r>
            <a:r>
              <a:rPr lang="en-US" err="1"/>
              <a:t>NotBuy</a:t>
            </a:r>
            <a:r>
              <a:rPr lang="en-US"/>
              <a:t>)</a:t>
            </a:r>
          </a:p>
          <a:p>
            <a:endParaRPr lang="en-US" dirty="0"/>
          </a:p>
        </p:txBody>
      </p:sp>
      <p:pic>
        <p:nvPicPr>
          <p:cNvPr id="5" name="Picture 4" descr="Three paper planes and their trails">
            <a:extLst>
              <a:ext uri="{FF2B5EF4-FFF2-40B4-BE49-F238E27FC236}">
                <a16:creationId xmlns:a16="http://schemas.microsoft.com/office/drawing/2014/main" id="{0D98350A-7104-F4F8-4CBC-DF7A844A8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4" y="2120900"/>
            <a:ext cx="4639736" cy="3097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504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82BD5-E622-635B-9B35-9DA7E6891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/>
              <a:t>Financial Data is everywhere. With computing power of AI/ML, we can use that data to help us make calculated and low risk investment decisions</a:t>
            </a:r>
          </a:p>
        </p:txBody>
      </p:sp>
      <p:pic>
        <p:nvPicPr>
          <p:cNvPr id="7" name="Picture 6" descr="Pastel workspace setup">
            <a:extLst>
              <a:ext uri="{FF2B5EF4-FFF2-40B4-BE49-F238E27FC236}">
                <a16:creationId xmlns:a16="http://schemas.microsoft.com/office/drawing/2014/main" id="{D0632A4F-CC08-5878-F933-5A729970B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3" r="7372" b="1"/>
          <a:stretch/>
        </p:blipFill>
        <p:spPr>
          <a:xfrm>
            <a:off x="6515944" y="2120900"/>
            <a:ext cx="4639736" cy="374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48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930-C60B-D52C-010D-287AD786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Stock Market Analysis isn’t easy!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8D9D-C919-1DF2-40D0-D4955CCC3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If you could know exactly how much your stock investment would be worth in a year, two years, or 10 years, you'd want to know, wouldn't you?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77D9E-F0A6-704C-3EE6-FBC52663A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7" r="7806" b="2"/>
          <a:stretch/>
        </p:blipFill>
        <p:spPr>
          <a:xfrm>
            <a:off x="6515944" y="2120900"/>
            <a:ext cx="4639736" cy="3748194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576EAC-1B8E-C5C0-67C2-7D702FFC756C}"/>
              </a:ext>
            </a:extLst>
          </p:cNvPr>
          <p:cNvSpPr txBox="1">
            <a:spLocks/>
          </p:cNvSpPr>
          <p:nvPr/>
        </p:nvSpPr>
        <p:spPr>
          <a:xfrm>
            <a:off x="5849671" y="2018005"/>
            <a:ext cx="433313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EFFAE88-1D65-C148-F249-31D22646B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398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40"/>
    </mc:Choice>
    <mc:Fallback>
      <p:transition spd="slow" advTm="24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C6B0-CD23-07C2-DF7A-7F3DEB373382}"/>
              </a:ext>
            </a:extLst>
          </p:cNvPr>
          <p:cNvSpPr>
            <a:spLocks noGrp="1"/>
          </p:cNvSpPr>
          <p:nvPr/>
        </p:nvSpPr>
        <p:spPr>
          <a:xfrm>
            <a:off x="1051560" y="586822"/>
            <a:ext cx="938006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Traditional Market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5A4C63-2544-F8A9-7396-54A093196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" y="2130104"/>
            <a:ext cx="3326477" cy="359063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4B8B4B-B564-95FD-7D45-6407F1F2C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088" y="2151490"/>
            <a:ext cx="4639736" cy="374819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Traditional analysis attempts to predict future price movements, providing traders with the information needed to make a profit.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Traders apply Traditional analysis tools to charts in order to identify entry and exit points for potential trades.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An underlying assumption of Traditional analysis is that the market has processed all available information and that it is reflected in the price chart.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B204166-56A5-675E-586F-FE8F8E9E4B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31"/>
    </mc:Choice>
    <mc:Fallback>
      <p:transition spd="slow" advTm="3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C6B0-CD23-07C2-DF7A-7F3DEB373382}"/>
              </a:ext>
            </a:extLst>
          </p:cNvPr>
          <p:cNvSpPr>
            <a:spLocks noGrp="1"/>
          </p:cNvSpPr>
          <p:nvPr/>
        </p:nvSpPr>
        <p:spPr>
          <a:xfrm>
            <a:off x="1051560" y="586822"/>
            <a:ext cx="938006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Technical indicators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4B8B4B-B564-95FD-7D45-6407F1F2C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871" y="1946217"/>
            <a:ext cx="6656459" cy="573049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Graphical display of moving average gives a view of the trend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BFA9871-E1FA-697A-EA2C-DF5EE4C4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9" y="2653688"/>
            <a:ext cx="6573602" cy="33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35"/>
    </mc:Choice>
    <mc:Fallback>
      <p:transition spd="slow" advTm="310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C6B0-CD23-07C2-DF7A-7F3DEB373382}"/>
              </a:ext>
            </a:extLst>
          </p:cNvPr>
          <p:cNvSpPr>
            <a:spLocks noGrp="1"/>
          </p:cNvSpPr>
          <p:nvPr/>
        </p:nvSpPr>
        <p:spPr>
          <a:xfrm>
            <a:off x="1172863" y="586821"/>
            <a:ext cx="3875003" cy="5039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How to leverage from Technical indicators and can we have Calculate them?</a:t>
            </a:r>
            <a:endParaRPr lang="en-US" dirty="0"/>
          </a:p>
        </p:txBody>
      </p:sp>
      <p:pic>
        <p:nvPicPr>
          <p:cNvPr id="3" name="Picture 2" descr="High angle view of rulers against a white background">
            <a:extLst>
              <a:ext uri="{FF2B5EF4-FFF2-40B4-BE49-F238E27FC236}">
                <a16:creationId xmlns:a16="http://schemas.microsoft.com/office/drawing/2014/main" id="{100BA8F3-AD8D-396F-6F12-6D6D290DC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27" b="-1"/>
          <a:stretch/>
        </p:blipFill>
        <p:spPr>
          <a:xfrm>
            <a:off x="4627984" y="130638"/>
            <a:ext cx="7509464" cy="621823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C2313F1-048F-BD5D-8A80-F44B83D54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14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39"/>
    </mc:Choice>
    <mc:Fallback>
      <p:transition spd="slow" advTm="47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C6B0-CD23-07C2-DF7A-7F3DEB373382}"/>
              </a:ext>
            </a:extLst>
          </p:cNvPr>
          <p:cNvSpPr>
            <a:spLocks noGrp="1"/>
          </p:cNvSpPr>
          <p:nvPr/>
        </p:nvSpPr>
        <p:spPr>
          <a:xfrm>
            <a:off x="1051560" y="586822"/>
            <a:ext cx="938006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Technical Indicators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4B8B4B-B564-95FD-7D45-6407F1F2C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4562" y="2151490"/>
            <a:ext cx="4639736" cy="3748193"/>
          </a:xfrm>
        </p:spPr>
        <p:txBody>
          <a:bodyPr>
            <a:normAutofit fontScale="92500" lnSpcReduction="20000"/>
          </a:bodyPr>
          <a:lstStyle/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Momentum_1D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RSI_14D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Upper Band Bollinger Band 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Middle Bollinger Band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Lower Bollinger Band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Aroon Oscillators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Price Volume Trend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Acceleration Bands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Stochastic Oscillator(%K and %D)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Chaikin</a:t>
            </a:r>
            <a:r>
              <a:rPr lang="en-US" sz="2000" b="0" i="0" dirty="0">
                <a:effectLst/>
              </a:rPr>
              <a:t> Money Flow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Parabolic SAR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Price Rate of Change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Volume Weighted Average Price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EEA18-7682-7F7E-A848-B878438A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48" y="1922105"/>
            <a:ext cx="5973201" cy="37481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468383-3EEC-BD6E-E232-7CBDEFE23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486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2"/>
    </mc:Choice>
    <mc:Fallback>
      <p:transition spd="slow" advTm="7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C6B0-CD23-07C2-DF7A-7F3DEB373382}"/>
              </a:ext>
            </a:extLst>
          </p:cNvPr>
          <p:cNvSpPr>
            <a:spLocks noGrp="1"/>
          </p:cNvSpPr>
          <p:nvPr/>
        </p:nvSpPr>
        <p:spPr>
          <a:xfrm>
            <a:off x="1051560" y="586822"/>
            <a:ext cx="938006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Calculate Technical Indicators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4B8B4B-B564-95FD-7D45-6407F1F2C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4562" y="2151490"/>
            <a:ext cx="8513250" cy="3748193"/>
          </a:xfrm>
        </p:spPr>
        <p:txBody>
          <a:bodyPr>
            <a:normAutofit/>
          </a:bodyPr>
          <a:lstStyle/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Pull individual stock data from file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Pull data from places such as yahoo finance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Programmatically Calculate the technical indicators</a:t>
            </a:r>
          </a:p>
          <a:p>
            <a:pPr indent="-2286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Graph the technical indicators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E6495B-F234-06FB-04EC-94500ED2B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383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7"/>
    </mc:Choice>
    <mc:Fallback>
      <p:transition spd="slow" advTm="23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25F7-29F5-09A8-C804-1AD47248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139" y="2770495"/>
            <a:ext cx="4141759" cy="227917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Technical Indicators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C9B9B77D-8B15-F891-3E03-05BDDB2B9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470" y="59301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6FA5F6-C120-8220-F3F5-6CE1E87F1F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26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0"/>
    </mc:Choice>
    <mc:Fallback>
      <p:transition spd="slow" advTm="2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485D-E38E-80A5-4A8E-ABF0DA21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kern="1200"/>
              <a:t>Relative Strength Index</a:t>
            </a:r>
            <a:endParaRPr lang="en-US" dirty="0"/>
          </a:p>
        </p:txBody>
      </p:sp>
      <p:pic>
        <p:nvPicPr>
          <p:cNvPr id="5" name="Picture 4" descr="A graph of blue lines&#10;&#10;Description automatically generated">
            <a:extLst>
              <a:ext uri="{FF2B5EF4-FFF2-40B4-BE49-F238E27FC236}">
                <a16:creationId xmlns:a16="http://schemas.microsoft.com/office/drawing/2014/main" id="{53F4D41F-016C-C66F-99EF-CF265687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306" y="2108201"/>
            <a:ext cx="6216347" cy="3760891"/>
          </a:xfrm>
          <a:prstGeom prst="rect">
            <a:avLst/>
          </a:prstGeom>
          <a:noFill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52EE655-C330-A3B6-A7B1-890A8616D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560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8"/>
    </mc:Choice>
    <mc:Fallback>
      <p:transition spd="slow" advTm="3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355</Words>
  <Application>Microsoft Office PowerPoint</Application>
  <PresentationFormat>Widescreen</PresentationFormat>
  <Paragraphs>50</Paragraphs>
  <Slides>17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SourceSansPro</vt:lpstr>
      <vt:lpstr>Custom</vt:lpstr>
      <vt:lpstr>Stock Market Analysis</vt:lpstr>
      <vt:lpstr>Stock Market Analysis isn’t easy!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Indicators </vt:lpstr>
      <vt:lpstr>Relative Strength Index</vt:lpstr>
      <vt:lpstr>Bollinger Bands</vt:lpstr>
      <vt:lpstr>Aroon Oscillators</vt:lpstr>
      <vt:lpstr>Acceleration Bands</vt:lpstr>
      <vt:lpstr>AI/ML RNN Model</vt:lpstr>
      <vt:lpstr>Using LSTM Algorithm</vt:lpstr>
      <vt:lpstr>Comparison predicted vs actual</vt:lpstr>
      <vt:lpstr>Next Steps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Jiteshwar Anjale</dc:creator>
  <cp:lastModifiedBy>Jiteshwar Anjale</cp:lastModifiedBy>
  <cp:revision>9</cp:revision>
  <dcterms:created xsi:type="dcterms:W3CDTF">2023-09-23T22:21:29Z</dcterms:created>
  <dcterms:modified xsi:type="dcterms:W3CDTF">2023-09-24T03:45:48Z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